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21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slideLayout" Target="../slideLayouts/slideLayout23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slideLayout" Target="../slideLayouts/slideLayout24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image" Target="../media/image-25-5.png"/><Relationship Id="rId6" Type="http://schemas.openxmlformats.org/officeDocument/2006/relationships/slideLayout" Target="../slideLayouts/slideLayout26.xml"/><Relationship Id="rId7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3" Type="http://schemas.openxmlformats.org/officeDocument/2006/relationships/image" Target="../media/image-29-3.png"/><Relationship Id="rId4" Type="http://schemas.openxmlformats.org/officeDocument/2006/relationships/image" Target="../media/image-29-4.png"/><Relationship Id="rId5" Type="http://schemas.openxmlformats.org/officeDocument/2006/relationships/slideLayout" Target="../slideLayouts/slideLayout30.xml"/><Relationship Id="rId6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Predicting Used Car Prices with ML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strategic approach to revolutionising trade-in valuations through machine learning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285661"/>
            <a:ext cx="185118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Yuri Braga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386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Price Distribution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01146"/>
            <a:ext cx="9099828" cy="40493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454640" y="3335060"/>
            <a:ext cx="338947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Distribution of vehicle prices showing right-skewed trend, highlighting need for log transformation during modeling.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0454640" y="5353645"/>
            <a:ext cx="33894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2841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Exploration (EDA)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Price Distribution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Right-skewed, removed outliers below €1000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Correlations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 (-0.62), mileage (-0.58) strongly affect price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Age, mileage/year, luxury brand flag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60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Exploratory Data Analysis: Key Feature Distributions</a:t>
            </a:r>
            <a:endParaRPr lang="en-US" sz="1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69212"/>
            <a:ext cx="3956804" cy="345757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28" y="2269212"/>
            <a:ext cx="3978116" cy="3486983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67" y="2269212"/>
            <a:ext cx="3978116" cy="339447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64705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2"/>
          <p:cNvSpPr/>
          <p:nvPr/>
        </p:nvSpPr>
        <p:spPr>
          <a:xfrm>
            <a:off x="7599521" y="64705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3667"/>
            <a:ext cx="509373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Engineered Features Overview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2592586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Vehicle Age (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424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Calculated from the difference between the current year and the vehicle's manufacturing year.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846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Captures 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depreciation effect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older cars tend to be cheaper.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26800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Mileage per Year (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mileage_per_year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3766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Derived by dividing total mileage by vehicle age.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8188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Highlights 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vehicle usage intensity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useful for understanding wear and predicting maintenance needs.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261015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Luxury Brand (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is_luxury_brand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7108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Binary feature indicating whether the brand is classified as luxury.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1530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capture 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brand-driven pricing dynamics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4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Correlation Matrix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68880"/>
            <a:ext cx="5020985" cy="43406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75797" y="2293025"/>
            <a:ext cx="7468314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Year vs Age (-1.00)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Perfect negative correlation — newer cars are younger.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375797" y="3279338"/>
            <a:ext cx="7468314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 vs Price (-0.38)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Older vehicles tend to have lower prices.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75797" y="4265652"/>
            <a:ext cx="7468314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Year vs Price (0.38)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Newer cars generally cost more.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75797" y="5251966"/>
            <a:ext cx="7468314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Kilometre vs Price (-0.18)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Slight negative correlation — higher mileage slightly reduces price.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70390"/>
            <a:ext cx="6244709" cy="3888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1764625"/>
            <a:ext cx="487049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Scatter Plot: Car Age vs Price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7599521" y="241673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downward trend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As car age increases, price generally drops.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322183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Steep decline in early years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New cars lose value quickly.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02693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Price stabilizes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After ~20 years, prices flatten with some scattered outliers (e.g., collectibles or niche models).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519493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Outliers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Some very old or young cars are priced unusually high — possibly luxury or classic cars.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61248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Training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4291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24291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baseline model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39927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Histogram Gradient Boosting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39927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Efficient, high accuracy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31871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RidgeCV Meta-Learner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31871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R²: 0.765, RMSE: 0.38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3234"/>
            <a:ext cx="58084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Cross-validation Use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91470"/>
            <a:ext cx="46130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3-fold CV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hyperparameter tuning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33668"/>
            <a:ext cx="46130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5-fold CV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used for out-of-fold predictions in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Stacking Ensemble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38769"/>
            <a:ext cx="46130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generalisation and prevents overfitting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967889" y="3367326"/>
            <a:ext cx="7876223" cy="2543889"/>
          </a:xfrm>
          <a:prstGeom prst="roundRect">
            <a:avLst>
              <a:gd name="adj" fmla="val 37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975509" y="3374946"/>
            <a:ext cx="7860149" cy="5776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6203275" y="3518654"/>
            <a:ext cx="21622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826818" y="3518654"/>
            <a:ext cx="215848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Hyperparameter Tuning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11446550" y="3518654"/>
            <a:ext cx="21622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Cross-Validation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5975509" y="3952637"/>
            <a:ext cx="786014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6203275" y="4096345"/>
            <a:ext cx="2162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826818" y="4096345"/>
            <a:ext cx="21584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1446550" y="4096345"/>
            <a:ext cx="2162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3-fold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5975509" y="4602956"/>
            <a:ext cx="786014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6203275" y="4746665"/>
            <a:ext cx="2162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HistGradientBoost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8826818" y="4746665"/>
            <a:ext cx="21584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Yes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1446550" y="4746665"/>
            <a:ext cx="2162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3-fold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975509" y="5253276"/>
            <a:ext cx="786014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6203275" y="5396984"/>
            <a:ext cx="2162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Stacked Ensemble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8826818" y="5396984"/>
            <a:ext cx="21584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(RidgeCV)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1446550" y="5396984"/>
            <a:ext cx="21622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5-fold (oof)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6576893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Hyperparameter Tuning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9503" y="1888927"/>
            <a:ext cx="3383518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Tuning Strategy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89503" y="2537341"/>
            <a:ext cx="625054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RandomizedSearchCV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used for: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9503" y="2977277"/>
            <a:ext cx="625054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9503" y="3417213"/>
            <a:ext cx="625054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Histogram-based Gradient Boosting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9503" y="3857149"/>
            <a:ext cx="62505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exploration of parameter space with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 iterations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3-fold CV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9503" y="4658082"/>
            <a:ext cx="62505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Chosen over GridSearchCV to reduce computational cost on 20K sample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89503" y="5583079"/>
            <a:ext cx="625054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7973" y="1888927"/>
            <a:ext cx="3383518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Parameter Ranges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597973" y="2537341"/>
            <a:ext cx="625054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7973" y="3101340"/>
            <a:ext cx="6250543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n_estimators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150–500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7973" y="3548896"/>
            <a:ext cx="6250543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max_depth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None or 10–25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7973" y="3996452"/>
            <a:ext cx="6250543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min_samples_split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2–10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7973" y="4444008"/>
            <a:ext cx="6250543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min_samples_leaf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1–5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7973" y="5015627"/>
            <a:ext cx="625054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Gradient Boosting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7973" y="5579626"/>
            <a:ext cx="6250543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learning_rate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0.01–0.2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7973" y="6027182"/>
            <a:ext cx="6250543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max_iter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150–600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7973" y="6474738"/>
            <a:ext cx="6250543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max_depth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4–10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97973" y="7046357"/>
            <a:ext cx="625054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505" y="480417"/>
            <a:ext cx="5692973" cy="54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Comparison - RMSE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1505" y="1463159"/>
            <a:ext cx="6173867" cy="436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Machine Learning Models Evaluated</a:t>
            </a:r>
            <a:endParaRPr lang="en-US" sz="2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2096333"/>
            <a:ext cx="7182207" cy="46062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1505" y="6899077"/>
            <a:ext cx="7182207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 Regressor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11505" y="7183755"/>
            <a:ext cx="7182207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Histogram-based Gradient Boosting Regressor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11505" y="7468433"/>
            <a:ext cx="7182207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Stacked Ensemble Regressor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(Random Forest + Gradient Boosting with RidgeCV)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1505" y="7849195"/>
            <a:ext cx="7182207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8227576" y="1463159"/>
            <a:ext cx="3494365" cy="436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RMSE Results </a:t>
            </a:r>
            <a:endParaRPr lang="en-US" sz="2750" dirty="0"/>
          </a:p>
        </p:txBody>
      </p:sp>
      <p:sp>
        <p:nvSpPr>
          <p:cNvPr id="10" name="Text 7"/>
          <p:cNvSpPr/>
          <p:nvPr/>
        </p:nvSpPr>
        <p:spPr>
          <a:xfrm>
            <a:off x="8227576" y="2074545"/>
            <a:ext cx="579882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Forest: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0.401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8227576" y="2415064"/>
            <a:ext cx="579882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Histogram-based Gradient Boosting: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0.390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8227576" y="2755583"/>
            <a:ext cx="579882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Stacked Ensemble: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0.385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8227576" y="3209687"/>
            <a:ext cx="3494365" cy="436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</a:t>
            </a:r>
            <a:endParaRPr lang="en-US" sz="2750" dirty="0"/>
          </a:p>
        </p:txBody>
      </p:sp>
      <p:sp>
        <p:nvSpPr>
          <p:cNvPr id="14" name="Text 11"/>
          <p:cNvSpPr/>
          <p:nvPr/>
        </p:nvSpPr>
        <p:spPr>
          <a:xfrm>
            <a:off x="8227576" y="3821073"/>
            <a:ext cx="579882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Lower RMSE indicates better prediction accuracy.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8227576" y="4161592"/>
            <a:ext cx="5798820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Stacked Ensemble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performed best, making it the final model selected.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8227576" y="4781550"/>
            <a:ext cx="5798820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Ensemble learning helped combine strengths of both individual models.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23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559135"/>
            <a:ext cx="51387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Predictive tool for trade-in valuations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4049554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pricing decisions in under 5 seconds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57003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194119" y="3559135"/>
            <a:ext cx="30447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Stacked ML Ensemble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194119" y="4049554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RF + HGBR + RidgeCV with 76.5% accuracy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30906" y="4943951"/>
            <a:ext cx="38501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FastAPI + Streamlit Solution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530906" y="5434370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through 11 Agile Scrum sprints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57003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194119" y="4943951"/>
            <a:ext cx="38515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Significant Business Impact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194119" y="5434370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+€400k/month for 200-car dealership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357" y="595074"/>
            <a:ext cx="9265563" cy="676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Artefact - Used Car Price Estimator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7357" y="1790581"/>
            <a:ext cx="5929551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It Works: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7357" y="2331482"/>
            <a:ext cx="5929551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vehicle details in the sidebar: make, model, fuel type, transmission, year, mileage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357" y="3099673"/>
            <a:ext cx="5929551" cy="1038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filtering: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each dropdown (make → model → fuel type → transmission) updates its options based on your previous selections and the original dataset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7357" y="4214098"/>
            <a:ext cx="5929551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Click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Price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send inputs to the AI model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7357" y="4636056"/>
            <a:ext cx="5929551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predicts log-price and converts it back to an actual price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7357" y="5404247"/>
            <a:ext cx="5929551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Estimated price is displayed prominently on the main panel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7357" y="6172438"/>
            <a:ext cx="5929551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Inputs and model are cached for a fast, interactive experience</a:t>
            </a:r>
            <a:endParaRPr lang="en-US" sz="17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2450" y="1839278"/>
            <a:ext cx="3065740" cy="5835015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0823734" y="1790581"/>
            <a:ext cx="3064431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734" y="2380178"/>
            <a:ext cx="2885361" cy="18212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5355"/>
            <a:ext cx="9979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Live vs. Predicted Price Comparison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97762"/>
            <a:ext cx="13042821" cy="2979420"/>
          </a:xfrm>
          <a:prstGeom prst="roundRect">
            <a:avLst>
              <a:gd name="adj" fmla="val 319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10538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2249091"/>
            <a:ext cx="11279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617589" y="2249091"/>
            <a:ext cx="23982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Vehicle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477113" y="2249091"/>
            <a:ext cx="23995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Predicted Price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337947" y="2249091"/>
            <a:ext cx="23995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Actual Price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198781" y="2249091"/>
            <a:ext cx="24033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Error (%)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275570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2899410"/>
            <a:ext cx="11279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617589" y="2899410"/>
            <a:ext cx="23982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Altima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477113" y="2899410"/>
            <a:ext cx="23995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$16,503.01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337947" y="2899410"/>
            <a:ext cx="23995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$16,634.00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198781" y="2899410"/>
            <a:ext cx="24033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0.8%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340602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3549729"/>
            <a:ext cx="11279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2617589" y="3549729"/>
            <a:ext cx="23982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2018 BMW i3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477113" y="3549729"/>
            <a:ext cx="23995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$17,709.94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337947" y="3549729"/>
            <a:ext cx="23995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$16,995.00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198781" y="3549729"/>
            <a:ext cx="24033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4.2%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4056340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8343" y="4200049"/>
            <a:ext cx="11279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2617589" y="4200049"/>
            <a:ext cx="23982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2017 Hyundai Tucson Eco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5477113" y="4200049"/>
            <a:ext cx="23995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$11,559.95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8337947" y="4200049"/>
            <a:ext cx="23995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$13,391.00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1198781" y="4200049"/>
            <a:ext cx="24033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13.7%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93790" y="53323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Range of error: 0.8% (best) → 13.7% (worst)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793790" y="59503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error: ~6.2%kee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793790" y="656844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takeaway: In real-world listings, the tool hits within ±10% of market price most of the time—proof of concept for live trade-in scenarios.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39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Prediction Accuracy: 99.2% of Actual Price (0.8% Error)</a:t>
            </a:r>
            <a:endParaRPr lang="en-US" sz="1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37172"/>
            <a:ext cx="5418653" cy="477738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2137172"/>
            <a:ext cx="3667006" cy="461926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3149"/>
            <a:ext cx="66524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Prediction Accuracy: 95.79% of Actual Price (4.2% Error)</a:t>
            </a:r>
            <a:endParaRPr lang="en-US" sz="1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01203"/>
            <a:ext cx="5053132" cy="47940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07310" y="1383149"/>
            <a:ext cx="58368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310" y="2001203"/>
            <a:ext cx="4334828" cy="476654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32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Prediction Accuracy: 86.3% of Actual Price (13.7% Error)</a:t>
            </a:r>
            <a:endParaRPr lang="en-US" sz="1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86451"/>
            <a:ext cx="4826318" cy="418873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280" y="2086451"/>
            <a:ext cx="3641765" cy="43118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43280" y="6653451"/>
            <a:ext cx="5700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69565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 Architecture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ML Model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Serialized with joblib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FastAPI Backend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/predict endpoint serving results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Streamlit Frontend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User-friendly interface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Deployment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 infrastructure</a:t>
            </a:r>
            <a:endParaRPr lang="en-US" sz="17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585"/>
            <a:ext cx="72755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Results &amp; Business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13873"/>
            <a:ext cx="63512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&lt;5sec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255174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Appraisal Time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36087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Down from 15 minutes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485221" y="2413873"/>
            <a:ext cx="63513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+20%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924329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Conversion Rate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85221" y="3936087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More completed sales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092779"/>
            <a:ext cx="63512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+40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2551748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Extra Deals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93790" y="6614993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Additional monthly transactions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485221" y="5092779"/>
            <a:ext cx="63513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€400K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9243298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Monthly Profit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485221" y="6614993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200-car dealership</a:t>
            </a:r>
            <a:endParaRPr lang="en-US" sz="17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05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9538"/>
            <a:ext cx="41836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Streamlit vs Web Components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640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front-end development required more time than available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062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rapidly create a working UI for demonstration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09292"/>
            <a:ext cx="31277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Sample Size Limitation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5037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dataset caused excessive memory usage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459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 Trained models using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20k row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sample to optimize for performance</a:t>
            </a:r>
            <a:endParaRPr lang="en-US" sz="17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7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Plans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446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Roadmap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391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 Component Version: Create a reusable and embeddable component for dealership websites.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813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needs to expand to 100k+ rows to enhance learning diversity and generalisation.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235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should include condition and location attributes to enhance pricing precision.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657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scalability strategy requires a plan to retrain models using various datasets and environments.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0795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structure needs improvement by separating variant from model name to better capture feature-driven value differences.</a:t>
            </a:r>
            <a:endParaRPr lang="en-US" sz="17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23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60" y="3523774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Lightweight ML Tool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49554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Tailored for dealership needs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7003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074" y="3523774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94119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Strong Performance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8194119" y="4049554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 integration, immediate ROI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908590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SaaS-Ready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530906" y="5434370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Customizable, scalable solution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57003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074" y="4908590"/>
            <a:ext cx="340162" cy="4252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194119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Code Available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194119" y="5434370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GitHub: bragayuri/strategic-thinking-ca-1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71778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Problem &amp; Goals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54449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Manual pricing is slow and inconsistent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process lacks standardization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31061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Promote sustainability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Extends car lifespans through accurate valuation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928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transparency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appraisals build trust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30526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Increased profitability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Maximize returns in growing market (+10% CAGR)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520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Yuri Braga | sba24328 | Strategic Thinking | May 15th, 2025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0893"/>
            <a:ext cx="71899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Plan - Agile Scrum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479834"/>
            <a:ext cx="30480" cy="370082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71974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4798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522339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25577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Sprints 1-5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69411" y="304811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pipeline &amp; modeling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760012" y="41045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1" name="Shape 7"/>
          <p:cNvSpPr/>
          <p:nvPr/>
        </p:nvSpPr>
        <p:spPr>
          <a:xfrm>
            <a:off x="6280190" y="386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3907155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69411" y="3942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Sprints 6-8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669411" y="443293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+ UI development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760012" y="548937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6" name="Shape 11"/>
          <p:cNvSpPr/>
          <p:nvPr/>
        </p:nvSpPr>
        <p:spPr>
          <a:xfrm>
            <a:off x="6280190" y="52494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291971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69411" y="5327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Sprints 9-11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669411" y="581775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Deployment + testing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6280190" y="64358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Tools: Notion (Kanban), GitHub, FastAPI, Streamlit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6625"/>
            <a:ext cx="67857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Understanding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75566"/>
            <a:ext cx="4196358" cy="2127290"/>
          </a:xfrm>
          <a:prstGeom prst="roundRect">
            <a:avLst>
              <a:gd name="adj" fmla="val 447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810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Accurate Pricing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30041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Builds trust + increases conversion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510551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decisions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575566"/>
            <a:ext cx="4196358" cy="2127290"/>
          </a:xfrm>
          <a:prstGeom prst="roundRect">
            <a:avLst>
              <a:gd name="adj" fmla="val 447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3810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Instant Appraisals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430041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 5 seconds per vehicle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451396" y="474261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Eliminates wait time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575566"/>
            <a:ext cx="4196358" cy="2127290"/>
          </a:xfrm>
          <a:prstGeom prst="roundRect">
            <a:avLst>
              <a:gd name="adj" fmla="val 447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74568" y="3810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Integration-Ready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74568" y="430041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CRM/SaaS compatible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4568" y="474261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 architecture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SWOT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Strengths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High-accuracy stack model, API-ready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Weaknesses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20k sample limits edge-case generalization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Opportunities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White-label SaaS tool, CRM integration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5655945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Threats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competition, evolving AI regulations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Methodology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300996" y="3042999"/>
            <a:ext cx="33914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Understanding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Defining dealership needs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engineering + cleaning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Stacked ensemble approach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FastAPI + Streamlit implementation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23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understanding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0808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Overview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6018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Source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Public repository on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Gigasheet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440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Volume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Over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450,000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used vehicle listings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8627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Sampling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 representative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20,000-row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sample used for modeling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161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808089"/>
            <a:ext cx="52198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Attributes Selected</a:t>
            </a:r>
            <a:endParaRPr lang="en-US" sz="3550" dirty="0"/>
          </a:p>
        </p:txBody>
      </p:sp>
      <p:sp>
        <p:nvSpPr>
          <p:cNvPr id="9" name="Text 7"/>
          <p:cNvSpPr/>
          <p:nvPr/>
        </p:nvSpPr>
        <p:spPr>
          <a:xfrm>
            <a:off x="7599521" y="36018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Manufacturer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(brand)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0440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4862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Fuel Type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(e.g., petrol, diesel, electric)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9284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Transmission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(manual, automatic)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3706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Year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(of manufacture)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8128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Odometer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(mileage)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62550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(target variable)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9805"/>
            <a:ext cx="472559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Descriptive Statistics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77083"/>
            <a:ext cx="7604284" cy="4297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9096" y="2326005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Distribution of categorical features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959096" y="2892981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dominance of brands like Ford, Chevrolet, and Toyota.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959096" y="3698081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 imbalance in fuel types and transmission.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2025-05-15T16:02:58Z</dcterms:created>
  <dcterms:modified xsi:type="dcterms:W3CDTF">2025-05-15T16:02:58Z</dcterms:modified>
</cp:coreProperties>
</file>